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13"/>
  </p:notesMasterIdLst>
  <p:sldIdLst>
    <p:sldId id="430" r:id="rId2"/>
    <p:sldId id="431" r:id="rId3"/>
    <p:sldId id="418" r:id="rId4"/>
    <p:sldId id="402" r:id="rId5"/>
    <p:sldId id="400" r:id="rId6"/>
    <p:sldId id="421" r:id="rId7"/>
    <p:sldId id="427" r:id="rId8"/>
    <p:sldId id="441" r:id="rId9"/>
    <p:sldId id="442" r:id="rId10"/>
    <p:sldId id="443" r:id="rId11"/>
    <p:sldId id="444" r:id="rId12"/>
  </p:sldIdLst>
  <p:sldSz cx="12801600" cy="9601200" type="A3"/>
  <p:notesSz cx="6645275" cy="9775825"/>
  <p:embeddedFontLst>
    <p:embeddedFont>
      <p:font typeface="Calibri Light" panose="020B0604020202020204" charset="0"/>
      <p:regular r:id="rId14"/>
      <p:italic r:id="rId15"/>
    </p:embeddedFont>
    <p:embeddedFont>
      <p:font typeface="Open Sans Condensed Light" panose="020B060402020202020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4845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9690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64535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19380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742256" algn="l" defTabSz="1096902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3290707" algn="l" defTabSz="1096902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839158" algn="l" defTabSz="1096902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4387609" algn="l" defTabSz="1096902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CCFF99"/>
    <a:srgbClr val="D2DEEF"/>
    <a:srgbClr val="4EA7C5"/>
    <a:srgbClr val="E6E6E6"/>
    <a:srgbClr val="EAEFF7"/>
    <a:srgbClr val="DBDBDB"/>
    <a:srgbClr val="57AAC5"/>
    <a:srgbClr val="3798BB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59" autoAdjust="0"/>
    <p:restoredTop sz="88351" autoAdjust="0"/>
  </p:normalViewPr>
  <p:slideViewPr>
    <p:cSldViewPr snapToGrid="0">
      <p:cViewPr>
        <p:scale>
          <a:sx n="100" d="100"/>
          <a:sy n="100" d="100"/>
        </p:scale>
        <p:origin x="-498" y="870"/>
      </p:cViewPr>
      <p:guideLst>
        <p:guide orient="horz" pos="5580"/>
        <p:guide pos="17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80343" cy="489339"/>
          </a:xfrm>
          <a:prstGeom prst="rect">
            <a:avLst/>
          </a:prstGeom>
        </p:spPr>
        <p:txBody>
          <a:bodyPr vert="horz" lIns="90044" tIns="45022" rIns="90044" bIns="4502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3380" y="2"/>
            <a:ext cx="2880343" cy="489339"/>
          </a:xfrm>
          <a:prstGeom prst="rect">
            <a:avLst/>
          </a:prstGeom>
        </p:spPr>
        <p:txBody>
          <a:bodyPr vert="horz" lIns="90044" tIns="45022" rIns="90044" bIns="45022" rtlCol="0"/>
          <a:lstStyle>
            <a:lvl1pPr algn="r">
              <a:defRPr sz="1200"/>
            </a:lvl1pPr>
          </a:lstStyle>
          <a:p>
            <a:fld id="{364AC6B0-C38D-44B3-B1E5-026FABB06AC7}" type="datetimeFigureOut">
              <a:rPr lang="ru-RU" smtClean="0"/>
              <a:pPr/>
              <a:t>18.07.2017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7888" y="731838"/>
            <a:ext cx="4889500" cy="3668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44" tIns="45022" rIns="90044" bIns="4502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219" y="4643244"/>
            <a:ext cx="5316841" cy="4399356"/>
          </a:xfrm>
          <a:prstGeom prst="rect">
            <a:avLst/>
          </a:prstGeom>
        </p:spPr>
        <p:txBody>
          <a:bodyPr vert="horz" lIns="90044" tIns="45022" rIns="90044" bIns="4502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84926"/>
            <a:ext cx="2880343" cy="489338"/>
          </a:xfrm>
          <a:prstGeom prst="rect">
            <a:avLst/>
          </a:prstGeom>
        </p:spPr>
        <p:txBody>
          <a:bodyPr vert="horz" lIns="90044" tIns="45022" rIns="90044" bIns="4502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3380" y="9284926"/>
            <a:ext cx="2880343" cy="489338"/>
          </a:xfrm>
          <a:prstGeom prst="rect">
            <a:avLst/>
          </a:prstGeom>
        </p:spPr>
        <p:txBody>
          <a:bodyPr vert="horz" lIns="90044" tIns="45022" rIns="90044" bIns="45022" rtlCol="0" anchor="b"/>
          <a:lstStyle>
            <a:lvl1pPr algn="r">
              <a:defRPr sz="1200"/>
            </a:lvl1pPr>
          </a:lstStyle>
          <a:p>
            <a:fld id="{C608DC69-DD7A-435E-BB76-5052C14525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30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969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8451" algn="l" defTabSz="10969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96902" algn="l" defTabSz="10969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45353" algn="l" defTabSz="10969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93804" algn="l" defTabSz="10969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42256" algn="l" defTabSz="10969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90707" algn="l" defTabSz="10969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39158" algn="l" defTabSz="10969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87609" algn="l" defTabSz="10969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0200" y="1571310"/>
            <a:ext cx="9601200" cy="334264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2900"/>
            </a:lvl1pPr>
            <a:lvl2pPr marL="548451" indent="0" algn="ctr">
              <a:buNone/>
              <a:defRPr sz="2400"/>
            </a:lvl2pPr>
            <a:lvl3pPr marL="1096902" indent="0" algn="ctr">
              <a:buNone/>
              <a:defRPr sz="2200"/>
            </a:lvl3pPr>
            <a:lvl4pPr marL="1645353" indent="0" algn="ctr">
              <a:buNone/>
              <a:defRPr sz="1900"/>
            </a:lvl4pPr>
            <a:lvl5pPr marL="2193804" indent="0" algn="ctr">
              <a:buNone/>
              <a:defRPr sz="1900"/>
            </a:lvl5pPr>
            <a:lvl6pPr marL="2742256" indent="0" algn="ctr">
              <a:buNone/>
              <a:defRPr sz="1900"/>
            </a:lvl6pPr>
            <a:lvl7pPr marL="3290707" indent="0" algn="ctr">
              <a:buNone/>
              <a:defRPr sz="1900"/>
            </a:lvl7pPr>
            <a:lvl8pPr marL="3839158" indent="0" algn="ctr">
              <a:buNone/>
              <a:defRPr sz="1900"/>
            </a:lvl8pPr>
            <a:lvl9pPr marL="4387609" indent="0" algn="ctr">
              <a:buNone/>
              <a:defRPr sz="19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28ED-B2EE-4F15-A0C7-6C0A4540E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873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EBDE8-C4F5-46D8-A81D-B6AF711C3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636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61145" y="511177"/>
            <a:ext cx="2760345" cy="8136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80110" y="511177"/>
            <a:ext cx="8121015" cy="8136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9F1A9-CE99-4E9B-9B96-ACE372EA2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24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CD68-0AFD-4048-852E-53B764BC6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18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443" y="2393636"/>
            <a:ext cx="11041380" cy="3993830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54845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6902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6453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19380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274225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2907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383915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3876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2171C-80CF-4EB9-A959-3CDAA13E4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377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7E1EA-8D70-4860-BF45-409C57149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32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1779" y="2353631"/>
            <a:ext cx="5415676" cy="1153477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8451" indent="0">
              <a:buNone/>
              <a:defRPr sz="2400" b="1"/>
            </a:lvl2pPr>
            <a:lvl3pPr marL="1096902" indent="0">
              <a:buNone/>
              <a:defRPr sz="2200" b="1"/>
            </a:lvl3pPr>
            <a:lvl4pPr marL="1645353" indent="0">
              <a:buNone/>
              <a:defRPr sz="1900" b="1"/>
            </a:lvl4pPr>
            <a:lvl5pPr marL="2193804" indent="0">
              <a:buNone/>
              <a:defRPr sz="1900" b="1"/>
            </a:lvl5pPr>
            <a:lvl6pPr marL="2742256" indent="0">
              <a:buNone/>
              <a:defRPr sz="1900" b="1"/>
            </a:lvl6pPr>
            <a:lvl7pPr marL="3290707" indent="0">
              <a:buNone/>
              <a:defRPr sz="1900" b="1"/>
            </a:lvl7pPr>
            <a:lvl8pPr marL="3839158" indent="0">
              <a:buNone/>
              <a:defRPr sz="1900" b="1"/>
            </a:lvl8pPr>
            <a:lvl9pPr marL="4387609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81779" y="3507107"/>
            <a:ext cx="5415676" cy="51584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80810" y="2353631"/>
            <a:ext cx="5442347" cy="1153477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8451" indent="0">
              <a:buNone/>
              <a:defRPr sz="2400" b="1"/>
            </a:lvl2pPr>
            <a:lvl3pPr marL="1096902" indent="0">
              <a:buNone/>
              <a:defRPr sz="2200" b="1"/>
            </a:lvl3pPr>
            <a:lvl4pPr marL="1645353" indent="0">
              <a:buNone/>
              <a:defRPr sz="1900" b="1"/>
            </a:lvl4pPr>
            <a:lvl5pPr marL="2193804" indent="0">
              <a:buNone/>
              <a:defRPr sz="1900" b="1"/>
            </a:lvl5pPr>
            <a:lvl6pPr marL="2742256" indent="0">
              <a:buNone/>
              <a:defRPr sz="1900" b="1"/>
            </a:lvl6pPr>
            <a:lvl7pPr marL="3290707" indent="0">
              <a:buNone/>
              <a:defRPr sz="1900" b="1"/>
            </a:lvl7pPr>
            <a:lvl8pPr marL="3839158" indent="0">
              <a:buNone/>
              <a:defRPr sz="1900" b="1"/>
            </a:lvl8pPr>
            <a:lvl9pPr marL="4387609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80810" y="3507107"/>
            <a:ext cx="5442347" cy="51584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C3CE3-15E3-41B9-AE14-EA2B846D9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06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D3E9E-ECEF-4AC7-BCA9-85B732FA3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13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9584-6FC9-446B-89E9-C9D48C4D1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6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781" y="640081"/>
            <a:ext cx="4128849" cy="2240280"/>
          </a:xfrm>
        </p:spPr>
        <p:txBody>
          <a:bodyPr anchor="b"/>
          <a:lstStyle>
            <a:lvl1pPr>
              <a:defRPr sz="3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2347" y="1382396"/>
            <a:ext cx="6480810" cy="6823074"/>
          </a:xfrm>
        </p:spPr>
        <p:txBody>
          <a:bodyPr/>
          <a:lstStyle>
            <a:lvl1pPr>
              <a:defRPr sz="38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1781" y="2880361"/>
            <a:ext cx="4128849" cy="5336225"/>
          </a:xfrm>
        </p:spPr>
        <p:txBody>
          <a:bodyPr/>
          <a:lstStyle>
            <a:lvl1pPr marL="0" indent="0">
              <a:buNone/>
              <a:defRPr sz="1900"/>
            </a:lvl1pPr>
            <a:lvl2pPr marL="548451" indent="0">
              <a:buNone/>
              <a:defRPr sz="1600"/>
            </a:lvl2pPr>
            <a:lvl3pPr marL="1096902" indent="0">
              <a:buNone/>
              <a:defRPr sz="1400"/>
            </a:lvl3pPr>
            <a:lvl4pPr marL="1645353" indent="0">
              <a:buNone/>
              <a:defRPr sz="1200"/>
            </a:lvl4pPr>
            <a:lvl5pPr marL="2193804" indent="0">
              <a:buNone/>
              <a:defRPr sz="1200"/>
            </a:lvl5pPr>
            <a:lvl6pPr marL="2742256" indent="0">
              <a:buNone/>
              <a:defRPr sz="1200"/>
            </a:lvl6pPr>
            <a:lvl7pPr marL="3290707" indent="0">
              <a:buNone/>
              <a:defRPr sz="1200"/>
            </a:lvl7pPr>
            <a:lvl8pPr marL="3839158" indent="0">
              <a:buNone/>
              <a:defRPr sz="1200"/>
            </a:lvl8pPr>
            <a:lvl9pPr marL="4387609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B9F3-39CE-44E7-B9F9-66414ECE5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87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781" y="640081"/>
            <a:ext cx="4128849" cy="2240280"/>
          </a:xfrm>
        </p:spPr>
        <p:txBody>
          <a:bodyPr anchor="b"/>
          <a:lstStyle>
            <a:lvl1pPr>
              <a:defRPr sz="3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442347" y="1382396"/>
            <a:ext cx="6480810" cy="6823074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48451" indent="0">
              <a:buNone/>
              <a:defRPr sz="3400"/>
            </a:lvl2pPr>
            <a:lvl3pPr marL="1096902" indent="0">
              <a:buNone/>
              <a:defRPr sz="2900"/>
            </a:lvl3pPr>
            <a:lvl4pPr marL="1645353" indent="0">
              <a:buNone/>
              <a:defRPr sz="2400"/>
            </a:lvl4pPr>
            <a:lvl5pPr marL="2193804" indent="0">
              <a:buNone/>
              <a:defRPr sz="2400"/>
            </a:lvl5pPr>
            <a:lvl6pPr marL="2742256" indent="0">
              <a:buNone/>
              <a:defRPr sz="2400"/>
            </a:lvl6pPr>
            <a:lvl7pPr marL="3290707" indent="0">
              <a:buNone/>
              <a:defRPr sz="2400"/>
            </a:lvl7pPr>
            <a:lvl8pPr marL="3839158" indent="0">
              <a:buNone/>
              <a:defRPr sz="2400"/>
            </a:lvl8pPr>
            <a:lvl9pPr marL="4387609" indent="0">
              <a:buNone/>
              <a:defRPr sz="24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1781" y="2880361"/>
            <a:ext cx="4128849" cy="5336225"/>
          </a:xfrm>
        </p:spPr>
        <p:txBody>
          <a:bodyPr/>
          <a:lstStyle>
            <a:lvl1pPr marL="0" indent="0">
              <a:buNone/>
              <a:defRPr sz="1900"/>
            </a:lvl1pPr>
            <a:lvl2pPr marL="548451" indent="0">
              <a:buNone/>
              <a:defRPr sz="1600"/>
            </a:lvl2pPr>
            <a:lvl3pPr marL="1096902" indent="0">
              <a:buNone/>
              <a:defRPr sz="1400"/>
            </a:lvl3pPr>
            <a:lvl4pPr marL="1645353" indent="0">
              <a:buNone/>
              <a:defRPr sz="1200"/>
            </a:lvl4pPr>
            <a:lvl5pPr marL="2193804" indent="0">
              <a:buNone/>
              <a:defRPr sz="1200"/>
            </a:lvl5pPr>
            <a:lvl6pPr marL="2742256" indent="0">
              <a:buNone/>
              <a:defRPr sz="1200"/>
            </a:lvl6pPr>
            <a:lvl7pPr marL="3290707" indent="0">
              <a:buNone/>
              <a:defRPr sz="1200"/>
            </a:lvl7pPr>
            <a:lvl8pPr marL="3839158" indent="0">
              <a:buNone/>
              <a:defRPr sz="1200"/>
            </a:lvl8pPr>
            <a:lvl9pPr marL="4387609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362C-59B7-4224-B209-68A5E34A7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16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80110" y="511177"/>
            <a:ext cx="11041380" cy="18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691" tIns="54844" rIns="109691" bIns="54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80110" y="2555875"/>
            <a:ext cx="11041380" cy="609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691" tIns="54844" rIns="109691" bIns="54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80110" y="8898895"/>
            <a:ext cx="2880360" cy="511175"/>
          </a:xfrm>
          <a:prstGeom prst="rect">
            <a:avLst/>
          </a:prstGeom>
        </p:spPr>
        <p:txBody>
          <a:bodyPr vert="horz" lIns="109691" tIns="54844" rIns="109691" bIns="54844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 smtClean="0"/>
              <a:t>10.02.2016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240530" y="8898895"/>
            <a:ext cx="4320540" cy="511175"/>
          </a:xfrm>
          <a:prstGeom prst="rect">
            <a:avLst/>
          </a:prstGeom>
        </p:spPr>
        <p:txBody>
          <a:bodyPr vert="horz" lIns="109691" tIns="54844" rIns="109691" bIns="54844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41130" y="8898895"/>
            <a:ext cx="2880360" cy="511175"/>
          </a:xfrm>
          <a:prstGeom prst="rect">
            <a:avLst/>
          </a:prstGeom>
        </p:spPr>
        <p:txBody>
          <a:bodyPr vert="horz" lIns="109691" tIns="54844" rIns="109691" bIns="54844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F6D111-74A9-45D9-ADCC-62D41ADA5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 Light" pitchFamily="34" charset="0"/>
        </a:defRPr>
      </a:lvl5pPr>
      <a:lvl6pPr marL="548451" algn="l" rtl="0" fontAlgn="base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 Light" pitchFamily="34" charset="0"/>
        </a:defRPr>
      </a:lvl6pPr>
      <a:lvl7pPr marL="1096902" algn="l" rtl="0" fontAlgn="base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 Light" pitchFamily="34" charset="0"/>
        </a:defRPr>
      </a:lvl7pPr>
      <a:lvl8pPr marL="1645353" algn="l" rtl="0" fontAlgn="base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 Light" pitchFamily="34" charset="0"/>
        </a:defRPr>
      </a:lvl8pPr>
      <a:lvl9pPr marL="2193804" algn="l" rtl="0" fontAlgn="base">
        <a:lnSpc>
          <a:spcPct val="90000"/>
        </a:lnSpc>
        <a:spcBef>
          <a:spcPct val="0"/>
        </a:spcBef>
        <a:spcAft>
          <a:spcPct val="0"/>
        </a:spcAft>
        <a:defRPr sz="5300">
          <a:solidFill>
            <a:schemeClr val="tx1"/>
          </a:solidFill>
          <a:latin typeface="Calibri Light" pitchFamily="34" charset="0"/>
        </a:defRPr>
      </a:lvl9pPr>
    </p:titleStyle>
    <p:bodyStyle>
      <a:lvl1pPr marL="274226" indent="-274226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22677" indent="-274226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128" indent="-274226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579" indent="-274226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030" indent="-274226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6481" indent="-274226" algn="l" defTabSz="109690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564931" indent="-274226" algn="l" defTabSz="109690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113382" indent="-274226" algn="l" defTabSz="109690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661835" indent="-274226" algn="l" defTabSz="1096902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9690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8451" algn="l" defTabSz="109690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6902" algn="l" defTabSz="109690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5353" algn="l" defTabSz="109690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3804" algn="l" defTabSz="109690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42256" algn="l" defTabSz="109690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90707" algn="l" defTabSz="109690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158" algn="l" defTabSz="109690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7609" algn="l" defTabSz="1096902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000">
            <a:off x="3744685" y="2193894"/>
            <a:ext cx="8155213" cy="5215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67"/>
          <a:stretch/>
        </p:blipFill>
        <p:spPr bwMode="auto">
          <a:xfrm rot="-60000">
            <a:off x="3279319" y="786007"/>
            <a:ext cx="9085943" cy="1407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40" y="7184573"/>
            <a:ext cx="5243965" cy="2191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24571" y="7184573"/>
            <a:ext cx="1760535" cy="449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608285" y="4245428"/>
            <a:ext cx="6712858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136571" y="4521199"/>
            <a:ext cx="4586515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9535886" y="4521199"/>
            <a:ext cx="1785257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136571" y="4847738"/>
            <a:ext cx="3374573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833257" y="6589486"/>
            <a:ext cx="6487886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020457" y="6862536"/>
            <a:ext cx="5942693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27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22770" y="445106"/>
            <a:ext cx="8391698" cy="607182"/>
          </a:xfrm>
          <a:prstGeom prst="rect">
            <a:avLst/>
          </a:prstGeom>
          <a:noFill/>
        </p:spPr>
        <p:txBody>
          <a:bodyPr wrap="square" lIns="107533" tIns="53767" rIns="107533" bIns="53767" rtlCol="0">
            <a:spAutoFit/>
          </a:bodyPr>
          <a:lstStyle/>
          <a:p>
            <a:pPr algn="ctr" defTabSz="853187">
              <a:lnSpc>
                <a:spcPct val="90000"/>
              </a:lnSpc>
              <a:spcAft>
                <a:spcPts val="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САЙТ ТЕРРИТОРИАЛЬНОГО ОРГАНА </a:t>
            </a:r>
          </a:p>
          <a:p>
            <a:pPr algn="ctr" defTabSz="853187">
              <a:lnSpc>
                <a:spcPct val="90000"/>
              </a:lnSpc>
              <a:spcAft>
                <a:spcPts val="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ФЕДЕРАЛЬНОГО КАЗНАЧЕЙСТВА  </a:t>
            </a: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31388" y="8872538"/>
            <a:ext cx="2879725" cy="51117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42680" y="2046514"/>
            <a:ext cx="11815813" cy="6125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800"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endParaRPr lang="ru-RU" altLang="ru-RU" sz="2400" b="1" i="1" dirty="0">
              <a:solidFill>
                <a:schemeClr val="tx1"/>
              </a:solidFill>
            </a:endParaRPr>
          </a:p>
          <a:p>
            <a:pPr marL="342900" indent="-342900" algn="l">
              <a:spcBef>
                <a:spcPts val="600"/>
              </a:spcBef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80" y="1596571"/>
            <a:ext cx="11925091" cy="730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вал 5"/>
          <p:cNvSpPr/>
          <p:nvPr/>
        </p:nvSpPr>
        <p:spPr>
          <a:xfrm>
            <a:off x="3962400" y="3162300"/>
            <a:ext cx="857250" cy="4667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962399" y="1905002"/>
            <a:ext cx="2962275" cy="5715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13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2" b="7870"/>
          <a:stretch/>
        </p:blipFill>
        <p:spPr bwMode="auto">
          <a:xfrm>
            <a:off x="5028285" y="447861"/>
            <a:ext cx="5243513" cy="2247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737" y="2741019"/>
            <a:ext cx="5629275" cy="1676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311" y="4810125"/>
            <a:ext cx="7085829" cy="28479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867900" y="6638925"/>
            <a:ext cx="1095375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271798" y="6924675"/>
            <a:ext cx="691477" cy="7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696450" y="6153150"/>
            <a:ext cx="104775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924300" y="6391275"/>
            <a:ext cx="3383925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933950" y="6638925"/>
            <a:ext cx="321945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391025" y="7162800"/>
            <a:ext cx="6353175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924300" y="7439025"/>
            <a:ext cx="438150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3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075" y="204533"/>
            <a:ext cx="6329925" cy="3999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16343" y="72572"/>
            <a:ext cx="1496445" cy="638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301" y="4290784"/>
            <a:ext cx="8834714" cy="330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8086725" y="4895850"/>
            <a:ext cx="283845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790825" y="5267325"/>
            <a:ext cx="8225518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790825" y="5619750"/>
            <a:ext cx="8134350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903584" y="6600825"/>
            <a:ext cx="4021591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790825" y="6934200"/>
            <a:ext cx="5953125" cy="0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87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54084" y="1319510"/>
            <a:ext cx="5105400" cy="1200329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КАЗНАЧЕЙСКОГО СОПРОВОЖДЕНИЯ ГОЗ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0129" y="6134761"/>
            <a:ext cx="3168156" cy="817584"/>
          </a:xfrm>
          <a:prstGeom prst="rect">
            <a:avLst/>
          </a:prstGeom>
          <a:solidFill>
            <a:schemeClr val="accent1">
              <a:lumMod val="20000"/>
              <a:lumOff val="80000"/>
              <a:alpha val="2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авансовых платежей </a:t>
            </a:r>
            <a:r>
              <a:rPr lang="ru-RU" sz="1200" dirty="0">
                <a:solidFill>
                  <a:schemeClr val="tx1"/>
                </a:solidFill>
              </a:rPr>
              <a:t>по контрактам (договорам</a:t>
            </a:r>
            <a:r>
              <a:rPr lang="ru-RU" sz="1200" dirty="0" smtClean="0">
                <a:solidFill>
                  <a:schemeClr val="tx1"/>
                </a:solidFill>
              </a:rPr>
              <a:t>), заключаемым в рамках исполнения указанных государственных контрактов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85763" y="4318495"/>
            <a:ext cx="1648278" cy="1605642"/>
          </a:xfrm>
          <a:prstGeom prst="rect">
            <a:avLst/>
          </a:prstGeom>
          <a:solidFill>
            <a:schemeClr val="accent1">
              <a:lumMod val="20000"/>
              <a:lumOff val="80000"/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 авансовых платежей по государственным контрактам, заключенным  в 2017 году  до 07.03.2017г.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на сумму более 100 млн. рублей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85764" y="6134761"/>
            <a:ext cx="5173720" cy="828594"/>
          </a:xfrm>
          <a:prstGeom prst="rect">
            <a:avLst/>
          </a:prstGeom>
          <a:solidFill>
            <a:schemeClr val="accent1">
              <a:lumMod val="20000"/>
              <a:lumOff val="80000"/>
              <a:alpha val="2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авансовых платежей </a:t>
            </a:r>
            <a:r>
              <a:rPr lang="ru-RU" sz="1200" dirty="0">
                <a:solidFill>
                  <a:schemeClr val="tx1"/>
                </a:solidFill>
              </a:rPr>
              <a:t>по контрактам (договорам</a:t>
            </a:r>
            <a:r>
              <a:rPr lang="ru-RU" sz="1200" dirty="0" smtClean="0">
                <a:solidFill>
                  <a:schemeClr val="tx1"/>
                </a:solidFill>
              </a:rPr>
              <a:t>), заключаемым в рамках исполнения государственных контрактов </a:t>
            </a:r>
          </a:p>
          <a:p>
            <a:pPr algn="ctr"/>
            <a:r>
              <a:rPr lang="ru-RU" sz="1200" i="1" dirty="0" smtClean="0">
                <a:solidFill>
                  <a:schemeClr val="tx1"/>
                </a:solidFill>
              </a:rPr>
              <a:t>(расчеты по обращению </a:t>
            </a:r>
            <a:r>
              <a:rPr lang="ru-RU" sz="1200" i="1" dirty="0" err="1" smtClean="0">
                <a:solidFill>
                  <a:schemeClr val="tx1"/>
                </a:solidFill>
              </a:rPr>
              <a:t>госзаказчика</a:t>
            </a:r>
            <a:r>
              <a:rPr lang="ru-RU" sz="1200" i="1" dirty="0" smtClean="0">
                <a:solidFill>
                  <a:schemeClr val="tx1"/>
                </a:solidFill>
              </a:rPr>
              <a:t>)</a:t>
            </a:r>
            <a:endParaRPr lang="ru-RU" sz="1200" i="1" dirty="0">
              <a:solidFill>
                <a:schemeClr val="tx1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379" y="2370585"/>
            <a:ext cx="1061671" cy="482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1763486" y="2914651"/>
            <a:ext cx="89694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9020174" y="3089168"/>
            <a:ext cx="3495675" cy="1010235"/>
          </a:xfrm>
          <a:prstGeom prst="rect">
            <a:avLst/>
          </a:prstGeom>
          <a:solidFill>
            <a:schemeClr val="accent1">
              <a:lumMod val="20000"/>
              <a:lumOff val="80000"/>
              <a:alpha val="9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после  вступления в силу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Постановления № 249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flipV="1">
            <a:off x="7833906" y="4078515"/>
            <a:ext cx="0" cy="266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>
            <a:stCxn id="30" idx="0"/>
          </p:cNvCxnSpPr>
          <p:nvPr/>
        </p:nvCxnSpPr>
        <p:spPr>
          <a:xfrm flipV="1">
            <a:off x="1763486" y="2914648"/>
            <a:ext cx="0" cy="1745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>
            <a:stCxn id="10" idx="0"/>
          </p:cNvCxnSpPr>
          <p:nvPr/>
        </p:nvCxnSpPr>
        <p:spPr>
          <a:xfrm flipV="1">
            <a:off x="4409902" y="4072683"/>
            <a:ext cx="0" cy="245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>
            <a:stCxn id="43" idx="0"/>
          </p:cNvCxnSpPr>
          <p:nvPr/>
        </p:nvCxnSpPr>
        <p:spPr>
          <a:xfrm flipH="1" flipV="1">
            <a:off x="10732914" y="2914652"/>
            <a:ext cx="35098" cy="1745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9020174" y="4345214"/>
            <a:ext cx="3495675" cy="1578923"/>
          </a:xfrm>
          <a:prstGeom prst="rect">
            <a:avLst/>
          </a:prstGeom>
          <a:solidFill>
            <a:schemeClr val="accent1">
              <a:lumMod val="20000"/>
              <a:lumOff val="80000"/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 расчеты  </a:t>
            </a:r>
            <a:r>
              <a:rPr lang="ru-RU" sz="1200" dirty="0">
                <a:solidFill>
                  <a:schemeClr val="tx1"/>
                </a:solidFill>
              </a:rPr>
              <a:t>по государственным контрактам , заключенным  в 2017 году  после 07.03.2017г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9020175" y="6134760"/>
            <a:ext cx="3495674" cy="817584"/>
          </a:xfrm>
          <a:prstGeom prst="rect">
            <a:avLst/>
          </a:prstGeom>
          <a:solidFill>
            <a:schemeClr val="accent1">
              <a:lumMod val="20000"/>
              <a:lumOff val="80000"/>
              <a:alpha val="2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расчеты по контрактам  </a:t>
            </a:r>
            <a:r>
              <a:rPr lang="ru-RU" sz="1200" dirty="0">
                <a:solidFill>
                  <a:schemeClr val="tx1"/>
                </a:solidFill>
              </a:rPr>
              <a:t>(договорам</a:t>
            </a:r>
            <a:r>
              <a:rPr lang="ru-RU" sz="1200" dirty="0" smtClean="0">
                <a:solidFill>
                  <a:schemeClr val="tx1"/>
                </a:solidFill>
              </a:rPr>
              <a:t>), заключаемым в рамках исполнения государственных контрактов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7" name="Номер слайда 2"/>
          <p:cNvSpPr txBox="1">
            <a:spLocks/>
          </p:cNvSpPr>
          <p:nvPr/>
        </p:nvSpPr>
        <p:spPr>
          <a:xfrm>
            <a:off x="12359164" y="9169396"/>
            <a:ext cx="442436" cy="422279"/>
          </a:xfrm>
          <a:prstGeom prst="rect">
            <a:avLst/>
          </a:prstGeom>
        </p:spPr>
        <p:txBody>
          <a:bodyPr vert="horz" lIns="109701" tIns="54850" rIns="109701" bIns="54850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50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109700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64550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219401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742514" algn="l" defTabSz="1097006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3291017" algn="l" defTabSz="1097006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839520" algn="l" defTabSz="1097006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4388023" algn="l" defTabSz="1097006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47EA9584-6FC9-446B-89E9-C9D48C4D1663}" type="slidenum">
              <a:rPr lang="ru-RU" sz="1200" smtClean="0"/>
              <a:pPr>
                <a:defRPr/>
              </a:pPr>
              <a:t>3</a:t>
            </a:fld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88686" y="4331854"/>
            <a:ext cx="1562582" cy="1605642"/>
          </a:xfrm>
          <a:prstGeom prst="rect">
            <a:avLst/>
          </a:prstGeom>
          <a:solidFill>
            <a:schemeClr val="accent1">
              <a:lumMod val="20000"/>
              <a:lumOff val="80000"/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 авансовых платежей по государственным контрактам, заключенным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на сумму более 100 млн. рублей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942893" y="4345214"/>
            <a:ext cx="1385971" cy="1605643"/>
          </a:xfrm>
          <a:prstGeom prst="rect">
            <a:avLst/>
          </a:prstGeom>
          <a:solidFill>
            <a:schemeClr val="accent1">
              <a:lumMod val="20000"/>
              <a:lumOff val="80000"/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  авансовых платежей по государственным контрактам, размер которых составляет от 30% до 80% </a:t>
            </a: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H="1" flipV="1">
            <a:off x="6087858" y="4088958"/>
            <a:ext cx="5693" cy="2666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33" idx="0"/>
          </p:cNvCxnSpPr>
          <p:nvPr/>
        </p:nvCxnSpPr>
        <p:spPr>
          <a:xfrm flipH="1" flipV="1">
            <a:off x="2635878" y="4038758"/>
            <a:ext cx="1" cy="306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>
            <a:stCxn id="32" idx="0"/>
          </p:cNvCxnSpPr>
          <p:nvPr/>
        </p:nvCxnSpPr>
        <p:spPr>
          <a:xfrm flipV="1">
            <a:off x="969977" y="4004998"/>
            <a:ext cx="3673" cy="326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09902" y="504196"/>
            <a:ext cx="8391698" cy="607172"/>
          </a:xfrm>
          <a:prstGeom prst="rect">
            <a:avLst/>
          </a:prstGeom>
          <a:noFill/>
        </p:spPr>
        <p:txBody>
          <a:bodyPr wrap="square" lIns="107523" tIns="53762" rIns="107523" bIns="53762" rtlCol="0">
            <a:spAutoFit/>
          </a:bodyPr>
          <a:lstStyle/>
          <a:p>
            <a:pPr algn="ctr" defTabSz="853107">
              <a:lnSpc>
                <a:spcPct val="90000"/>
              </a:lnSpc>
              <a:spcAft>
                <a:spcPts val="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КАЗНАЧЕЙСКОЕ СОПРОВОЖДЕНИЕ ГОЗ В 2017 ГОДУ</a:t>
            </a: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  <a:p>
            <a:pPr algn="ctr" defTabSz="853107">
              <a:lnSpc>
                <a:spcPct val="90000"/>
              </a:lnSpc>
              <a:spcAft>
                <a:spcPts val="0"/>
              </a:spcAft>
            </a:pP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>
            <a:stCxn id="43" idx="2"/>
            <a:endCxn id="80" idx="0"/>
          </p:cNvCxnSpPr>
          <p:nvPr/>
        </p:nvCxnSpPr>
        <p:spPr>
          <a:xfrm>
            <a:off x="10768012" y="4099403"/>
            <a:ext cx="0" cy="2458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1827633" y="7346333"/>
            <a:ext cx="5164537" cy="17717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i="1" dirty="0">
                <a:solidFill>
                  <a:schemeClr val="tx1"/>
                </a:solidFill>
              </a:rPr>
              <a:t>Оплата за фактически поставленные </a:t>
            </a:r>
            <a:r>
              <a:rPr lang="ru-RU" sz="1400" i="1" dirty="0" smtClean="0">
                <a:solidFill>
                  <a:schemeClr val="tx1"/>
                </a:solidFill>
              </a:rPr>
              <a:t>товары (</a:t>
            </a:r>
            <a:r>
              <a:rPr lang="ru-RU" sz="1400" i="1" dirty="0">
                <a:solidFill>
                  <a:schemeClr val="tx1"/>
                </a:solidFill>
              </a:rPr>
              <a:t>выполненные работы, оказанные услуги) по государственным контрактам, заключенным на сумму </a:t>
            </a:r>
            <a:r>
              <a:rPr lang="ru-RU" sz="1400" b="1" i="1" dirty="0">
                <a:solidFill>
                  <a:schemeClr val="tx1"/>
                </a:solidFill>
              </a:rPr>
              <a:t>свыше 10 млн. рублей</a:t>
            </a:r>
            <a:r>
              <a:rPr lang="ru-RU" sz="1400" i="1" dirty="0">
                <a:solidFill>
                  <a:schemeClr val="tx1"/>
                </a:solidFill>
              </a:rPr>
              <a:t> </a:t>
            </a:r>
            <a:r>
              <a:rPr lang="ru-RU" sz="1400" i="1" dirty="0" smtClean="0">
                <a:solidFill>
                  <a:schemeClr val="tx1"/>
                </a:solidFill>
              </a:rPr>
              <a:t>осуществляется </a:t>
            </a:r>
            <a:r>
              <a:rPr lang="ru-RU" sz="1400" b="1" i="1" dirty="0">
                <a:solidFill>
                  <a:srgbClr val="FF0000"/>
                </a:solidFill>
              </a:rPr>
              <a:t>после подтверждения факта поставки товаров (</a:t>
            </a:r>
            <a:r>
              <a:rPr lang="ru-RU" sz="1400" b="1" i="1" dirty="0" smtClean="0">
                <a:solidFill>
                  <a:srgbClr val="FF0000"/>
                </a:solidFill>
              </a:rPr>
              <a:t>выполнения </a:t>
            </a:r>
            <a:r>
              <a:rPr lang="ru-RU" sz="1400" b="1" i="1" dirty="0">
                <a:solidFill>
                  <a:srgbClr val="FF0000"/>
                </a:solidFill>
              </a:rPr>
              <a:t>работ, оказания услуг)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9020175" y="7186255"/>
            <a:ext cx="1567541" cy="22371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chemeClr val="tx1"/>
                </a:solidFill>
              </a:rPr>
              <a:t>Расчеты по государственным контрактам, заключенным на сумму </a:t>
            </a:r>
            <a:r>
              <a:rPr lang="ru-RU" sz="1200" b="1" i="1" dirty="0" smtClean="0">
                <a:solidFill>
                  <a:schemeClr val="tx1"/>
                </a:solidFill>
              </a:rPr>
              <a:t>менее 100 тыс. рублей,</a:t>
            </a:r>
            <a:r>
              <a:rPr lang="ru-RU" sz="1200" i="1" dirty="0" smtClean="0">
                <a:solidFill>
                  <a:schemeClr val="tx1"/>
                </a:solidFill>
              </a:rPr>
              <a:t> осуществляются на расчетные счета в кредитные организации (банк)</a:t>
            </a:r>
            <a:endParaRPr lang="ru-RU" sz="1200" i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88686" y="3089167"/>
            <a:ext cx="3149599" cy="989346"/>
          </a:xfrm>
          <a:prstGeom prst="rect">
            <a:avLst/>
          </a:prstGeom>
          <a:solidFill>
            <a:schemeClr val="accent1">
              <a:lumMod val="20000"/>
              <a:lumOff val="80000"/>
              <a:alpha val="9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государственных контрактов, заключенных </a:t>
            </a:r>
            <a:r>
              <a:rPr lang="ru-RU" sz="1400" dirty="0">
                <a:solidFill>
                  <a:schemeClr val="tx1"/>
                </a:solidFill>
              </a:rPr>
              <a:t>до </a:t>
            </a:r>
            <a:r>
              <a:rPr lang="ru-RU" sz="1400" dirty="0" smtClean="0">
                <a:solidFill>
                  <a:schemeClr val="tx1"/>
                </a:solidFill>
              </a:rPr>
              <a:t>01.01.2017г. и перешедших на 2017 год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0732913" y="7186255"/>
            <a:ext cx="1782937" cy="22371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200" i="1" dirty="0" smtClean="0">
                <a:solidFill>
                  <a:schemeClr val="tx1"/>
                </a:solidFill>
              </a:rPr>
              <a:t>Перечисление средств на расчетные счета в банк: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i="1" dirty="0" smtClean="0">
                <a:solidFill>
                  <a:schemeClr val="tx1"/>
                </a:solidFill>
              </a:rPr>
              <a:t>Заработная плата;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i="1" dirty="0" smtClean="0">
                <a:solidFill>
                  <a:schemeClr val="tx1"/>
                </a:solidFill>
              </a:rPr>
              <a:t>Налоги;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i="1" dirty="0" smtClean="0">
                <a:solidFill>
                  <a:schemeClr val="tx1"/>
                </a:solidFill>
              </a:rPr>
              <a:t>Возмещение закупки товаров (работ, услуг) за счет собственных средств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i="1" dirty="0" smtClean="0">
                <a:solidFill>
                  <a:schemeClr val="tx1"/>
                </a:solidFill>
              </a:rPr>
              <a:t>Прибыль</a:t>
            </a:r>
          </a:p>
          <a:p>
            <a:pPr algn="ctr"/>
            <a:endParaRPr lang="ru-RU" sz="1100" i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585763" y="3110056"/>
            <a:ext cx="5173719" cy="989347"/>
          </a:xfrm>
          <a:prstGeom prst="rect">
            <a:avLst/>
          </a:prstGeom>
          <a:solidFill>
            <a:schemeClr val="accent1">
              <a:lumMod val="20000"/>
              <a:lumOff val="80000"/>
              <a:alpha val="9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до вступления в силу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Постановления № 249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397545" y="4318495"/>
            <a:ext cx="1380626" cy="1588244"/>
          </a:xfrm>
          <a:prstGeom prst="rect">
            <a:avLst/>
          </a:prstGeom>
          <a:solidFill>
            <a:schemeClr val="accent1">
              <a:lumMod val="20000"/>
              <a:lumOff val="80000"/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  авансовых платежей по государственным контрактам, размер которых составляет от 30% до 80% 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6908330" y="4328264"/>
            <a:ext cx="1851153" cy="1595873"/>
          </a:xfrm>
          <a:prstGeom prst="rect">
            <a:avLst/>
          </a:prstGeom>
          <a:solidFill>
            <a:schemeClr val="accent1">
              <a:lumMod val="20000"/>
              <a:lumOff val="80000"/>
              <a:alpha val="3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  авансовых платежей по государственным контрактам, заключенным после 07.03.2017г. , извещения по которым размещены в ЕИС до 07.03.2017 г</a:t>
            </a:r>
            <a:r>
              <a:rPr lang="ru-RU" sz="1400" dirty="0">
                <a:solidFill>
                  <a:schemeClr val="tx1"/>
                </a:solidFill>
              </a:rPr>
              <a:t>.</a:t>
            </a: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5324897" y="6991648"/>
            <a:ext cx="2" cy="3892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endCxn id="70" idx="0"/>
          </p:cNvCxnSpPr>
          <p:nvPr/>
        </p:nvCxnSpPr>
        <p:spPr>
          <a:xfrm>
            <a:off x="9803945" y="6963355"/>
            <a:ext cx="1" cy="22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endCxn id="46" idx="0"/>
          </p:cNvCxnSpPr>
          <p:nvPr/>
        </p:nvCxnSpPr>
        <p:spPr>
          <a:xfrm>
            <a:off x="11624381" y="6952345"/>
            <a:ext cx="1" cy="2339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7105651" y="7186255"/>
            <a:ext cx="1776014" cy="22075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chemeClr val="tx1"/>
                </a:solidFill>
              </a:rPr>
              <a:t>Расчеты по государственным контрактам, заключенным в соответствии с п. 5 ч.1 ст. 93 44-ФЗ на сумму до</a:t>
            </a:r>
            <a:r>
              <a:rPr lang="ru-RU" sz="1200" b="1" i="1" dirty="0" smtClean="0">
                <a:solidFill>
                  <a:schemeClr val="tx1"/>
                </a:solidFill>
              </a:rPr>
              <a:t> 400 тыс. рублей,</a:t>
            </a:r>
            <a:r>
              <a:rPr lang="ru-RU" sz="1200" i="1" dirty="0" smtClean="0">
                <a:solidFill>
                  <a:schemeClr val="tx1"/>
                </a:solidFill>
              </a:rPr>
              <a:t> осуществляются на расчетные счета в кредитные организации (банк)</a:t>
            </a:r>
            <a:endParaRPr lang="ru-RU" sz="1200" i="1" dirty="0">
              <a:solidFill>
                <a:schemeClr val="tx1"/>
              </a:solidFill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flipH="1">
            <a:off x="8881664" y="6955097"/>
            <a:ext cx="122180" cy="2311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688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3803" y="400389"/>
            <a:ext cx="7247974" cy="1105770"/>
          </a:xfrm>
          <a:prstGeom prst="rect">
            <a:avLst/>
          </a:prstGeom>
          <a:noFill/>
        </p:spPr>
        <p:txBody>
          <a:bodyPr wrap="square" lIns="107523" tIns="53762" rIns="107523" bIns="53762" rtlCol="0">
            <a:spAutoFit/>
          </a:bodyPr>
          <a:lstStyle/>
          <a:p>
            <a:pPr algn="ctr" defTabSz="853107">
              <a:lnSpc>
                <a:spcPct val="90000"/>
              </a:lnSpc>
              <a:spcAft>
                <a:spcPts val="0"/>
              </a:spcAft>
            </a:pP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ИНФОРМАЦИЯ </a:t>
            </a: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ПО ГОСУДАРСТВЕННЫМ КОНТРАКТАМ 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ПО ГОЗ</a:t>
            </a: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, ЗАКЛЮЧЕННЫМ В 2017 ГОДУ 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ГОСУДАРСТВЕННЫМИ ЗАКАЗЧИКАМИ, </a:t>
            </a: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ПО </a:t>
            </a: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СОСТОЯНИЮ НА </a:t>
            </a: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19.07.2017</a:t>
            </a: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  <a:p>
            <a:pPr algn="ctr" defTabSz="853107">
              <a:lnSpc>
                <a:spcPct val="90000"/>
              </a:lnSpc>
              <a:spcAft>
                <a:spcPts val="0"/>
              </a:spcAft>
            </a:pP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31390" y="8872541"/>
            <a:ext cx="2879725" cy="51117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012390" y="2560975"/>
            <a:ext cx="1325751" cy="324018"/>
          </a:xfrm>
          <a:prstGeom prst="rect">
            <a:avLst/>
          </a:prstGeom>
          <a:noFill/>
        </p:spPr>
        <p:txBody>
          <a:bodyPr wrap="square" lIns="107523" tIns="53762" rIns="107523" bIns="53762" rtlCol="0">
            <a:spAutoFit/>
          </a:bodyPr>
          <a:lstStyle/>
          <a:p>
            <a:pPr algn="r"/>
            <a:r>
              <a:rPr lang="ru-RU" sz="1400" i="1" dirty="0">
                <a:latin typeface="Arial" panose="020B0604020202020204" pitchFamily="34" charset="0"/>
                <a:ea typeface="Open Sans Condensed" pitchFamily="34" charset="0"/>
                <a:cs typeface="Arial" panose="020B0604020202020204" pitchFamily="34" charset="0"/>
              </a:rPr>
              <a:t> </a:t>
            </a:r>
            <a:r>
              <a:rPr lang="ru-RU" sz="1400" i="1" dirty="0">
                <a:latin typeface="+mn-lt"/>
                <a:ea typeface="Open Sans Condensed" pitchFamily="34" charset="0"/>
                <a:cs typeface="Arial" panose="020B0604020202020204" pitchFamily="34" charset="0"/>
              </a:rPr>
              <a:t>млн. рублей</a:t>
            </a:r>
            <a:endParaRPr lang="ru-RU" i="1" dirty="0">
              <a:latin typeface="+mn-lt"/>
              <a:cs typeface="Arial" panose="020B060402020202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262935"/>
              </p:ext>
            </p:extLst>
          </p:nvPr>
        </p:nvGraphicFramePr>
        <p:xfrm>
          <a:off x="377372" y="2895599"/>
          <a:ext cx="12075884" cy="2910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604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65723"/>
                <a:gridCol w="993052"/>
                <a:gridCol w="999632"/>
                <a:gridCol w="842676"/>
                <a:gridCol w="8278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555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55763"/>
                <a:gridCol w="87087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1108624"/>
                <a:gridCol w="87211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595260">
                <a:tc rowSpan="2" gridSpan="2"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Наименование показателя</a:t>
                      </a:r>
                    </a:p>
                  </a:txBody>
                  <a:tcPr marL="96012" marR="96012" marT="64008" marB="640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государственных  заказчиков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012" marR="96012" marT="64008" marB="640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ЛБО</a:t>
                      </a:r>
                    </a:p>
                    <a:p>
                      <a:pPr algn="ctr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доведенные</a:t>
                      </a:r>
                    </a:p>
                  </a:txBody>
                  <a:tcPr marL="96012" marR="96012" marT="64008" marB="640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ЛБО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распределенные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012" marR="96012" marT="64008" marB="640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012" marR="96012" marT="64008" marB="640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Включено в реестр контрактов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9" marR="72009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5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9" marR="72009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9" marR="72009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Кассовый расход с лицевых счетов  государственных заказчиков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Остаток ЛБО на лицевых счетах государственных заказчиков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201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сумма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012" marR="96012" marT="64008" marB="640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ru-RU" sz="105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от ЛБО доведенных </a:t>
                      </a:r>
                      <a:endParaRPr lang="ru-RU" sz="105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64008" marB="640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 ГК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Сумма ГК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Законтрактовано</a:t>
                      </a: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%  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/>
                        <a:t>Сумма</a:t>
                      </a:r>
                      <a:endParaRPr lang="ru-RU" sz="1100" b="1" dirty="0"/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от ЛБО распределенных</a:t>
                      </a:r>
                      <a:endParaRPr lang="ru-RU" sz="105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2322"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>
                        <a:lnSpc>
                          <a:spcPts val="1200"/>
                        </a:lnSpc>
                      </a:pPr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>
                        <a:lnSpc>
                          <a:spcPts val="1200"/>
                        </a:lnSpc>
                      </a:pPr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>
                        <a:lnSpc>
                          <a:spcPts val="1200"/>
                        </a:lnSpc>
                      </a:pPr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>
                        <a:lnSpc>
                          <a:spcPts val="1200"/>
                        </a:lnSpc>
                      </a:pPr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>
                        <a:lnSpc>
                          <a:spcPts val="1200"/>
                        </a:lnSpc>
                      </a:pPr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90518">
                <a:tc>
                  <a:txBody>
                    <a:bodyPr/>
                    <a:lstStyle/>
                    <a:p>
                      <a:pPr marL="0" algn="ctr" defTabSz="1097006" rtl="0" eaLnBrk="1" fontAlgn="b" latinLnBrk="0" hangingPunct="1"/>
                      <a:r>
                        <a:rPr lang="ru-RU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097006" rtl="0" eaLnBrk="1" fontAlgn="b" latinLnBrk="0" hangingPunct="1">
                        <a:lnSpc>
                          <a:spcPct val="150000"/>
                        </a:lnSpc>
                      </a:pPr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Государственные</a:t>
                      </a:r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контракты, заключенные в 2017 году</a:t>
                      </a:r>
                      <a:endParaRPr lang="ru-RU" sz="1400" u="none" strike="noStrike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3 208</a:t>
                      </a:r>
                    </a:p>
                  </a:txBody>
                  <a:tcPr marL="72000" marR="36000" marT="36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667 401,00</a:t>
                      </a:r>
                    </a:p>
                  </a:txBody>
                  <a:tcPr marL="72000" marR="36000" marT="36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544 172,36</a:t>
                      </a:r>
                    </a:p>
                  </a:txBody>
                  <a:tcPr marL="72000" marR="36000" marT="36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81,5</a:t>
                      </a:r>
                    </a:p>
                  </a:txBody>
                  <a:tcPr marL="72000" marR="36000" marT="36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34 612</a:t>
                      </a:r>
                    </a:p>
                  </a:txBody>
                  <a:tcPr marL="10001" marR="10001" marT="36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303 166,00</a:t>
                      </a:r>
                    </a:p>
                  </a:txBody>
                  <a:tcPr marL="10001" marR="10001" marT="36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55,71</a:t>
                      </a:r>
                      <a:endParaRPr lang="ru-RU" sz="1400" b="1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36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90 445,73</a:t>
                      </a:r>
                    </a:p>
                  </a:txBody>
                  <a:tcPr marL="10001" marR="10001" marT="36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16,6</a:t>
                      </a:r>
                      <a:endParaRPr lang="ru-RU" sz="1400" b="1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36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453 726,63</a:t>
                      </a:r>
                    </a:p>
                  </a:txBody>
                  <a:tcPr marL="10001" marR="10001" marT="36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970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50079" y="620310"/>
            <a:ext cx="8391698" cy="1105770"/>
          </a:xfrm>
          <a:prstGeom prst="rect">
            <a:avLst/>
          </a:prstGeom>
          <a:noFill/>
        </p:spPr>
        <p:txBody>
          <a:bodyPr wrap="square" lIns="107523" tIns="53762" rIns="107523" bIns="53762" rtlCol="0">
            <a:spAutoFit/>
          </a:bodyPr>
          <a:lstStyle/>
          <a:p>
            <a:pPr algn="ctr" defTabSz="853107">
              <a:lnSpc>
                <a:spcPct val="90000"/>
              </a:lnSpc>
              <a:spcAft>
                <a:spcPts val="0"/>
              </a:spcAft>
            </a:pP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ИНФОРМАЦИЯ ОБ ОПЕРАЦИЯХ НА ЛИЦЕВЫХ СЧЕТАХ </a:t>
            </a:r>
            <a:endParaRPr lang="ru-RU" alt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  <a:p>
            <a:pPr algn="ctr" defTabSz="853107">
              <a:lnSpc>
                <a:spcPct val="90000"/>
              </a:lnSpc>
              <a:spcAft>
                <a:spcPts val="0"/>
              </a:spcAft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ЮРИДИЧЕСКИХ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ЛИЦ</a:t>
            </a: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 В РАМКАХ КАЗНАЧЕЙСКОГО СОПРОВОЖДЕНИЯ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ГОЗ</a:t>
            </a: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ПО </a:t>
            </a: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СОСТОЯНИЮ НА </a:t>
            </a: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19.07.2017</a:t>
            </a: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  <a:p>
            <a:pPr algn="ctr" defTabSz="853107">
              <a:lnSpc>
                <a:spcPct val="90000"/>
              </a:lnSpc>
              <a:spcAft>
                <a:spcPts val="0"/>
              </a:spcAft>
            </a:pP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31390" y="8872541"/>
            <a:ext cx="2879725" cy="51117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012390" y="1792121"/>
            <a:ext cx="1325751" cy="324018"/>
          </a:xfrm>
          <a:prstGeom prst="rect">
            <a:avLst/>
          </a:prstGeom>
          <a:noFill/>
        </p:spPr>
        <p:txBody>
          <a:bodyPr wrap="square" lIns="107523" tIns="53762" rIns="107523" bIns="53762" rtlCol="0">
            <a:spAutoFit/>
          </a:bodyPr>
          <a:lstStyle/>
          <a:p>
            <a:pPr algn="r"/>
            <a:r>
              <a:rPr lang="ru-RU" sz="1400" i="1" dirty="0">
                <a:latin typeface="Arial" panose="020B0604020202020204" pitchFamily="34" charset="0"/>
                <a:ea typeface="Open Sans Condensed" pitchFamily="34" charset="0"/>
                <a:cs typeface="Arial" panose="020B0604020202020204" pitchFamily="34" charset="0"/>
              </a:rPr>
              <a:t> </a:t>
            </a:r>
            <a:r>
              <a:rPr lang="ru-RU" sz="1400" i="1" dirty="0">
                <a:latin typeface="+mn-lt"/>
                <a:ea typeface="Open Sans Condensed" pitchFamily="34" charset="0"/>
                <a:cs typeface="Arial" panose="020B0604020202020204" pitchFamily="34" charset="0"/>
              </a:rPr>
              <a:t>млн. рублей</a:t>
            </a:r>
            <a:endParaRPr lang="ru-RU" i="1" dirty="0">
              <a:latin typeface="+mn-lt"/>
              <a:cs typeface="Arial" panose="020B060402020202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954989"/>
              </p:ext>
            </p:extLst>
          </p:nvPr>
        </p:nvGraphicFramePr>
        <p:xfrm>
          <a:off x="683031" y="2116139"/>
          <a:ext cx="11655110" cy="6570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7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864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834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4725"/>
                <a:gridCol w="1304725"/>
                <a:gridCol w="13047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407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8498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1231534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1191236">
                <a:tc gridSpan="2"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Наименование показателя</a:t>
                      </a:r>
                    </a:p>
                  </a:txBody>
                  <a:tcPr marL="96012" marR="96012" marT="64008" marB="640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</a:t>
                      </a:r>
                    </a:p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юр. лиц</a:t>
                      </a:r>
                    </a:p>
                  </a:txBody>
                  <a:tcPr marL="72009" marR="72009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 государственных контрактов (контрактов), договоров (соглашений)</a:t>
                      </a:r>
                    </a:p>
                  </a:txBody>
                  <a:tcPr marL="72009" marR="72009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Кол-во л/с, открытых </a:t>
                      </a:r>
                      <a:r>
                        <a:rPr lang="ru-RU" sz="1100" b="1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юр.лицам</a:t>
                      </a: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ТОФК</a:t>
                      </a:r>
                    </a:p>
                  </a:txBody>
                  <a:tcPr marL="72009" marR="72009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Остатки на л/счетах на 01.01.2017</a:t>
                      </a:r>
                    </a:p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9" marR="72009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Поступило </a:t>
                      </a:r>
                    </a:p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 г</a:t>
                      </a:r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на счета юр.лиц, открытых </a:t>
                      </a:r>
                    </a:p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ТОФК</a:t>
                      </a:r>
                    </a:p>
                  </a:txBody>
                  <a:tcPr marL="72009" marR="72009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Кассовый расход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9" marR="72009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9700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Остатки на л/с юр.лиц, открытых в ТОФК</a:t>
                      </a:r>
                    </a:p>
                  </a:txBody>
                  <a:tcPr marL="72009" marR="72009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81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0796"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>
                        <a:lnSpc>
                          <a:spcPts val="1200"/>
                        </a:lnSpc>
                      </a:pPr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ctr" latinLnBrk="0" hangingPunct="1"/>
                      <a:r>
                        <a:rPr lang="ru-RU" sz="80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ru-RU" sz="800" i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88020">
                <a:tc>
                  <a:txBody>
                    <a:bodyPr/>
                    <a:lstStyle/>
                    <a:p>
                      <a:pPr marL="0" algn="ctr" defTabSz="1097006" rtl="0" eaLnBrk="1" fontAlgn="b" latinLnBrk="0" hangingPunct="1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97006" rtl="0" eaLnBrk="1" fontAlgn="b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Субсидии, бюджетные инвестиции, взносы в уставные капиталы  юридических лиц, </a:t>
                      </a:r>
                    </a:p>
                    <a:p>
                      <a:pPr marL="0" marR="0" indent="0" algn="l" defTabSz="1097006" rtl="0" eaLnBrk="1" fontAlgn="b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1097006" rtl="0" eaLnBrk="1" fontAlgn="b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том числе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154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305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305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25 245,80</a:t>
                      </a: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29 264,22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4 097,52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50 412,50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</a:tr>
              <a:tr h="593232">
                <a:tc>
                  <a:txBody>
                    <a:bodyPr/>
                    <a:lstStyle/>
                    <a:p>
                      <a:pPr marL="0" algn="ctr" defTabSz="1097006" rtl="0" eaLnBrk="1" fontAlgn="b" latinLnBrk="0" hangingPunct="1"/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1097006" rtl="0" eaLnBrk="1" fontAlgn="b" latinLnBrk="0" hangingPunct="1">
                        <a:lnSpc>
                          <a:spcPts val="12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договорам (соглашениям), заключенным </a:t>
                      </a: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 2017</a:t>
                      </a:r>
                      <a:r>
                        <a:rPr lang="ru-RU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года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72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180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180</a:t>
                      </a: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25 245,80</a:t>
                      </a: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2 564,09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2 036,08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25 773,81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3486">
                <a:tc>
                  <a:txBody>
                    <a:bodyPr/>
                    <a:lstStyle/>
                    <a:p>
                      <a:pPr marL="0" algn="ctr" defTabSz="1097006" rtl="0" eaLnBrk="1" fontAlgn="b" latinLnBrk="0" hangingPunct="1"/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1097006" rtl="0" eaLnBrk="1" fontAlgn="b" latinLnBrk="0" hangingPunct="1">
                        <a:lnSpc>
                          <a:spcPts val="12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договорам (соглашениям), заключенным  </a:t>
                      </a: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2017 году</a:t>
                      </a:r>
                    </a:p>
                    <a:p>
                      <a:pPr marL="171450" indent="-171450" algn="l" defTabSz="1097006" rtl="0" eaLnBrk="1" fontAlgn="b" latinLnBrk="0" hangingPunct="1">
                        <a:lnSpc>
                          <a:spcPts val="1200"/>
                        </a:lnSpc>
                        <a:buFont typeface="Wingdings" panose="05000000000000000000" pitchFamily="2" charset="2"/>
                        <a:buChar char="§"/>
                      </a:pP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72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125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26 700,13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2 061,44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24 638,69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8020">
                <a:tc>
                  <a:txBody>
                    <a:bodyPr/>
                    <a:lstStyle/>
                    <a:p>
                      <a:pPr marL="0" algn="ctr" defTabSz="1097006" rtl="0" eaLnBrk="1" fontAlgn="b" latinLnBrk="0" hangingPunct="1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097006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Авансовые платежи, расчеты по государственным контрактам (контрактам, договорам)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4 596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11 210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11 210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59 046,60</a:t>
                      </a: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110 708,96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75 543,70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94 211,86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2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008">
                <a:tc>
                  <a:txBody>
                    <a:bodyPr/>
                    <a:lstStyle/>
                    <a:p>
                      <a:pPr marL="0" algn="ctr" defTabSz="1097006" rtl="0" eaLnBrk="1" fontAlgn="b" latinLnBrk="0" hangingPunct="1"/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1097006" rtl="0" eaLnBrk="1" fontAlgn="b" latinLnBrk="0" hangingPunct="1">
                        <a:lnSpc>
                          <a:spcPts val="12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государственным контрактам (контрактам, договорам),</a:t>
                      </a:r>
                    </a:p>
                    <a:p>
                      <a:pPr marL="0" indent="0" algn="l" defTabSz="1097006" rtl="0" eaLnBrk="1" fontAlgn="b" latinLnBrk="0" hangingPunct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заключенным </a:t>
                      </a: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 2017</a:t>
                      </a:r>
                      <a:r>
                        <a:rPr lang="ru-RU" sz="11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года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36000" marT="72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953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2 268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2 268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59 046,60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93 164,40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66 388,98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85 822,02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24114">
                <a:tc>
                  <a:txBody>
                    <a:bodyPr/>
                    <a:lstStyle/>
                    <a:p>
                      <a:pPr marL="0" algn="ctr" defTabSz="1097006" rtl="0" eaLnBrk="1" fontAlgn="b" latinLnBrk="0" hangingPunct="1"/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1097006" rtl="0" eaLnBrk="1" fontAlgn="b" latinLnBrk="0" hangingPunct="1">
                        <a:lnSpc>
                          <a:spcPts val="1200"/>
                        </a:lnSpc>
                        <a:buFont typeface="Wingdings" panose="05000000000000000000" pitchFamily="2" charset="2"/>
                        <a:buChar char="§"/>
                      </a:pPr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государственным контрактам (контрактам, договорам),</a:t>
                      </a:r>
                    </a:p>
                    <a:p>
                      <a:pPr marL="0" indent="0" algn="l" defTabSz="1097006" rtl="0" eaLnBrk="1" fontAlgn="b" latinLnBrk="0" hangingPunct="1">
                        <a:lnSpc>
                          <a:spcPts val="1200"/>
                        </a:lnSpc>
                        <a:buFontTx/>
                        <a:buNone/>
                      </a:pPr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заключенным  </a:t>
                      </a:r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2017 году</a:t>
                      </a:r>
                    </a:p>
                  </a:txBody>
                  <a:tcPr marL="72000" marR="36000" marT="7200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3 643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8 942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8 942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17 544,56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9 154,72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8 389,84</a:t>
                      </a:r>
                      <a:endParaRPr lang="ru-RU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8558">
                <a:tc>
                  <a:txBody>
                    <a:bodyPr/>
                    <a:lstStyle/>
                    <a:p>
                      <a:pPr marL="0" algn="r" defTabSz="1097006" rtl="0" eaLnBrk="1" fontAlgn="b" latinLnBrk="0" hangingPunct="1"/>
                      <a:endParaRPr lang="ru-RU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97006" rtl="0" eaLnBrk="1" fontAlgn="b" latinLnBrk="0" hangingPunct="1">
                        <a:lnSpc>
                          <a:spcPts val="1200"/>
                        </a:lnSpc>
                      </a:pPr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ВСЕГО</a:t>
                      </a:r>
                      <a:endParaRPr lang="ru-RU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4 750</a:t>
                      </a:r>
                      <a:endParaRPr lang="ru-RU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11 515</a:t>
                      </a:r>
                      <a:endParaRPr lang="ru-RU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11 515</a:t>
                      </a:r>
                      <a:endParaRPr lang="ru-RU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84 292,40</a:t>
                      </a:r>
                      <a:endParaRPr lang="ru-RU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139 973,18</a:t>
                      </a:r>
                      <a:endParaRPr lang="ru-RU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79 641,22</a:t>
                      </a:r>
                      <a:endParaRPr lang="ru-RU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>
                        <a:alpha val="7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sng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144 624,36</a:t>
                      </a:r>
                      <a:endParaRPr lang="ru-RU" sz="1600" b="1" u="sng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001" marR="10001" marT="1333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>
                        <a:alpha val="74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562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654970" y="8797295"/>
            <a:ext cx="774519" cy="51117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77454" y="1485900"/>
            <a:ext cx="11534774" cy="6981825"/>
          </a:xfrm>
          <a:prstGeom prst="rect">
            <a:avLst/>
          </a:prstGeom>
          <a:solidFill>
            <a:schemeClr val="accent1">
              <a:lumMod val="20000"/>
              <a:lumOff val="80000"/>
              <a:alpha val="26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>
            <a:defPPr>
              <a:defRPr lang="ru-RU"/>
            </a:defPPr>
            <a:lvl1pPr>
              <a:defRPr sz="2400" b="1" i="1"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Обработано ТОФК более 142 000 </a:t>
            </a:r>
            <a:r>
              <a:rPr lang="ru-RU" b="0" dirty="0">
                <a:solidFill>
                  <a:schemeClr val="tx1"/>
                </a:solidFill>
              </a:rPr>
              <a:t>платежных документов, из них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Отказано </a:t>
            </a:r>
            <a:r>
              <a:rPr lang="ru-RU" b="0" dirty="0">
                <a:solidFill>
                  <a:schemeClr val="tx1"/>
                </a:solidFill>
              </a:rPr>
              <a:t>в проведении расчетов </a:t>
            </a:r>
            <a:r>
              <a:rPr lang="ru-RU" b="0" dirty="0" smtClean="0">
                <a:solidFill>
                  <a:schemeClr val="tx1"/>
                </a:solidFill>
              </a:rPr>
              <a:t>по </a:t>
            </a:r>
            <a:r>
              <a:rPr lang="ru-RU" dirty="0" smtClean="0">
                <a:solidFill>
                  <a:schemeClr val="tx1"/>
                </a:solidFill>
              </a:rPr>
              <a:t>17 000 </a:t>
            </a:r>
            <a:r>
              <a:rPr lang="ru-RU" b="0" dirty="0">
                <a:solidFill>
                  <a:schemeClr val="tx1"/>
                </a:solidFill>
              </a:rPr>
              <a:t>платежным документам на сумму </a:t>
            </a:r>
            <a:endParaRPr lang="ru-RU" b="0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9,0 </a:t>
            </a:r>
            <a:r>
              <a:rPr lang="ru-RU" dirty="0">
                <a:solidFill>
                  <a:schemeClr val="tx1"/>
                </a:solidFill>
              </a:rPr>
              <a:t>млрд. руб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pPr lvl="1"/>
            <a:r>
              <a:rPr lang="ru-RU" sz="2000" b="1" i="1" dirty="0">
                <a:solidFill>
                  <a:schemeClr val="tx1"/>
                </a:solidFill>
              </a:rPr>
              <a:t>причины отказа : </a:t>
            </a:r>
          </a:p>
          <a:p>
            <a:pPr marL="891351" lvl="1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</a:rPr>
              <a:t>несоответствие назначение платежа предмету  (целям) государственного контракта (контракта, договора);</a:t>
            </a:r>
          </a:p>
          <a:p>
            <a:pPr marL="891351" lvl="1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</a:rPr>
              <a:t>превышение суммы оплаты по платежному документу над суммой остатка денежных средств на л/</a:t>
            </a:r>
            <a:r>
              <a:rPr lang="ru-RU" sz="2000" dirty="0" err="1">
                <a:solidFill>
                  <a:schemeClr val="tx1"/>
                </a:solidFill>
              </a:rPr>
              <a:t>сч</a:t>
            </a:r>
            <a:r>
              <a:rPr lang="ru-RU" sz="2000" dirty="0">
                <a:solidFill>
                  <a:schemeClr val="tx1"/>
                </a:solidFill>
              </a:rPr>
              <a:t> головного исполнителя (исполнителя</a:t>
            </a:r>
            <a:r>
              <a:rPr lang="ru-RU" sz="2000" dirty="0" smtClean="0">
                <a:solidFill>
                  <a:schemeClr val="tx1"/>
                </a:solidFill>
              </a:rPr>
              <a:t>);</a:t>
            </a:r>
          </a:p>
          <a:p>
            <a:pPr marL="891351" lvl="1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несоответствие </a:t>
            </a:r>
            <a:r>
              <a:rPr lang="ru-RU" sz="2000" dirty="0">
                <a:solidFill>
                  <a:schemeClr val="tx1"/>
                </a:solidFill>
              </a:rPr>
              <a:t>текстового назначения платежа направлению расходования целевых </a:t>
            </a:r>
            <a:r>
              <a:rPr lang="ru-RU" sz="2000" dirty="0" smtClean="0">
                <a:solidFill>
                  <a:schemeClr val="tx1"/>
                </a:solidFill>
              </a:rPr>
              <a:t>средств;</a:t>
            </a:r>
          </a:p>
          <a:p>
            <a:pPr marL="891351" lvl="1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не представлен контракт (договор), </a:t>
            </a:r>
            <a:r>
              <a:rPr lang="ru-RU" sz="2000" dirty="0">
                <a:solidFill>
                  <a:schemeClr val="tx1"/>
                </a:solidFill>
              </a:rPr>
              <a:t>по которому у юридического лица возникло обязательство по оплате целевых расходов, а также иные документы, подтверждающие возникновение 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обязательства у юридического </a:t>
            </a:r>
            <a:r>
              <a:rPr lang="ru-RU" sz="2000" dirty="0" smtClean="0">
                <a:solidFill>
                  <a:schemeClr val="tx1"/>
                </a:solidFill>
              </a:rPr>
              <a:t>лица;</a:t>
            </a:r>
          </a:p>
          <a:p>
            <a:pPr marL="891351" lvl="1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несоответствие реквизитов </a:t>
            </a:r>
            <a:r>
              <a:rPr lang="ru-RU" sz="2000" dirty="0">
                <a:solidFill>
                  <a:schemeClr val="tx1"/>
                </a:solidFill>
              </a:rPr>
              <a:t>документов-оснований, представленных юридическим лицом в орган Федерального казначейства вместе с платежным </a:t>
            </a:r>
            <a:r>
              <a:rPr lang="ru-RU" sz="2000" dirty="0" smtClean="0">
                <a:solidFill>
                  <a:schemeClr val="tx1"/>
                </a:solidFill>
              </a:rPr>
              <a:t>поручением;</a:t>
            </a:r>
          </a:p>
          <a:p>
            <a:pPr marL="891351" lvl="1" indent="-3429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</a:rPr>
              <a:t>несоответствие </a:t>
            </a:r>
            <a:r>
              <a:rPr lang="ru-RU" sz="2000" dirty="0">
                <a:solidFill>
                  <a:schemeClr val="tx1"/>
                </a:solidFill>
              </a:rPr>
              <a:t>наименования, ИНН, КПП, банковских реквизитов получателя денежных средств, указанных в платежном поручении, наименованию, ИНН, КПП, банковским реквизитам получателя денежных средств, указанным в </a:t>
            </a:r>
            <a:r>
              <a:rPr lang="ru-RU" sz="2000" dirty="0" smtClean="0">
                <a:solidFill>
                  <a:schemeClr val="tx1"/>
                </a:solidFill>
              </a:rPr>
              <a:t>документе-основании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09902" y="627567"/>
            <a:ext cx="8391698" cy="607172"/>
          </a:xfrm>
          <a:prstGeom prst="rect">
            <a:avLst/>
          </a:prstGeom>
          <a:noFill/>
        </p:spPr>
        <p:txBody>
          <a:bodyPr wrap="square" lIns="107523" tIns="53762" rIns="107523" bIns="53762" rtlCol="0">
            <a:spAutoFit/>
          </a:bodyPr>
          <a:lstStyle/>
          <a:p>
            <a:pPr algn="ctr" defTabSz="853107">
              <a:lnSpc>
                <a:spcPct val="90000"/>
              </a:lnSpc>
              <a:spcAft>
                <a:spcPts val="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РЕЗУЛЬТАТЫ САНКЦИОНИРОВАНИЯ ГОЗ  В 2017 ГОДУ</a:t>
            </a: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  <a:p>
            <a:pPr algn="ctr" defTabSz="853107">
              <a:lnSpc>
                <a:spcPct val="90000"/>
              </a:lnSpc>
              <a:spcAft>
                <a:spcPts val="0"/>
              </a:spcAft>
            </a:pP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9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22770" y="445106"/>
            <a:ext cx="8391698" cy="856481"/>
          </a:xfrm>
          <a:prstGeom prst="rect">
            <a:avLst/>
          </a:prstGeom>
          <a:noFill/>
        </p:spPr>
        <p:txBody>
          <a:bodyPr wrap="square" lIns="107533" tIns="53767" rIns="107533" bIns="53767" rtlCol="0">
            <a:spAutoFit/>
          </a:bodyPr>
          <a:lstStyle/>
          <a:p>
            <a:pPr algn="ctr" defTabSz="853187">
              <a:lnSpc>
                <a:spcPct val="90000"/>
              </a:lnSpc>
              <a:spcAft>
                <a:spcPts val="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ВОПРОСЫ МЕТОДОЛОГИЧЕСКОГО ОБЕСПЕЧЕНИЯ</a:t>
            </a:r>
          </a:p>
          <a:p>
            <a:pPr algn="ctr" defTabSz="853187">
              <a:lnSpc>
                <a:spcPct val="90000"/>
              </a:lnSpc>
              <a:spcAft>
                <a:spcPts val="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 КАЗНАЧЕЙСКОГО СОПРОВОЖДЕНИЯ, </a:t>
            </a:r>
          </a:p>
          <a:p>
            <a:pPr algn="ctr" defTabSz="853187">
              <a:lnSpc>
                <a:spcPct val="90000"/>
              </a:lnSpc>
              <a:spcAft>
                <a:spcPts val="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В ТОМ ЧИСЛЕ   ГОЗ</a:t>
            </a: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31388" y="8872538"/>
            <a:ext cx="2879725" cy="51117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42680" y="1625600"/>
            <a:ext cx="11815813" cy="6545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800"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marL="342900" indent="-342900" algn="l">
              <a:spcBef>
                <a:spcPts val="1800"/>
              </a:spcBef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</a:rPr>
              <a:t>Периметр казначейского сопровождения </a:t>
            </a:r>
          </a:p>
          <a:p>
            <a:pPr marL="342900" indent="-342900" algn="l">
              <a:spcBef>
                <a:spcPts val="1800"/>
              </a:spcBef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</a:rPr>
              <a:t>Установления порядка осуществления Федеральным казначейством контроля факта поставки товаров, выполнения работ, оказания услуг (Регламент «расширенного» казначейского сопровождения)</a:t>
            </a:r>
          </a:p>
          <a:p>
            <a:pPr marL="342900" indent="-342900" algn="l">
              <a:spcBef>
                <a:spcPts val="1800"/>
              </a:spcBef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</a:rPr>
              <a:t>Выработка профилей рисков и мер реагирования </a:t>
            </a:r>
          </a:p>
          <a:p>
            <a:pPr marL="342900" indent="-342900" algn="l">
              <a:spcBef>
                <a:spcPts val="1800"/>
              </a:spcBef>
              <a:buFont typeface="+mj-lt"/>
              <a:buAutoNum type="arabicPeriod"/>
            </a:pPr>
            <a:r>
              <a:rPr lang="ru-RU" sz="2400" b="1" dirty="0" smtClean="0">
                <a:solidFill>
                  <a:schemeClr val="tx1"/>
                </a:solidFill>
              </a:rPr>
              <a:t>Раздельный учет и раскрытие структуры цены контракта </a:t>
            </a:r>
          </a:p>
          <a:p>
            <a:pPr marL="342900" indent="-342900" algn="l">
              <a:spcBef>
                <a:spcPts val="1800"/>
              </a:spcBef>
              <a:buFont typeface="+mj-lt"/>
              <a:buAutoNum type="arabicPeriod"/>
            </a:pPr>
            <a:endParaRPr lang="ru-RU" altLang="ru-RU" sz="2400" b="1" i="1" dirty="0">
              <a:solidFill>
                <a:schemeClr val="tx1"/>
              </a:solidFill>
            </a:endParaRPr>
          </a:p>
          <a:p>
            <a:pPr marL="342900" indent="-342900" algn="l">
              <a:spcBef>
                <a:spcPts val="1800"/>
              </a:spcBef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37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22770" y="445106"/>
            <a:ext cx="8391698" cy="607182"/>
          </a:xfrm>
          <a:prstGeom prst="rect">
            <a:avLst/>
          </a:prstGeom>
          <a:noFill/>
        </p:spPr>
        <p:txBody>
          <a:bodyPr wrap="square" lIns="107533" tIns="53767" rIns="107533" bIns="53767" rtlCol="0">
            <a:spAutoFit/>
          </a:bodyPr>
          <a:lstStyle/>
          <a:p>
            <a:pPr algn="ctr" defTabSz="853187">
              <a:lnSpc>
                <a:spcPct val="90000"/>
              </a:lnSpc>
              <a:spcAft>
                <a:spcPts val="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ИНФОРМАЦИОННАЯ ПОДДЕРЖКА </a:t>
            </a:r>
          </a:p>
          <a:p>
            <a:pPr algn="ctr" defTabSz="853187">
              <a:lnSpc>
                <a:spcPct val="90000"/>
              </a:lnSpc>
              <a:spcAft>
                <a:spcPts val="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КАЗНАЧЕЙСКОГО СОПРОВОЖДЕНИЯ </a:t>
            </a: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31388" y="8872538"/>
            <a:ext cx="2879725" cy="51117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42680" y="2046515"/>
            <a:ext cx="11815813" cy="7547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800"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ru-RU" altLang="ru-RU" sz="2400" b="1" i="1" dirty="0" smtClean="0">
                <a:solidFill>
                  <a:schemeClr val="tx1"/>
                </a:solidFill>
              </a:rPr>
              <a:t>Трехуровневая система информационной поддержки по вопросам казначейского сопровождения</a:t>
            </a:r>
            <a:endParaRPr lang="ru-RU" altLang="ru-RU" sz="2400" b="1" i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6687" y="3038065"/>
            <a:ext cx="11379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I</a:t>
            </a:r>
            <a:r>
              <a:rPr lang="ru-RU" sz="2000" b="1" dirty="0"/>
              <a:t> </a:t>
            </a:r>
            <a:r>
              <a:rPr lang="ru-RU" sz="2000" b="1" dirty="0" smtClean="0"/>
              <a:t>уровень</a:t>
            </a:r>
            <a:endParaRPr lang="ru-RU" sz="2000" b="1" dirty="0"/>
          </a:p>
          <a:p>
            <a:pPr algn="ctr"/>
            <a:r>
              <a:rPr lang="ru-RU" sz="2000" dirty="0"/>
              <a:t>сотрудники территориальных органов Федерального казначейства </a:t>
            </a:r>
            <a:r>
              <a:rPr lang="ru-RU" sz="2000" dirty="0" smtClean="0"/>
              <a:t>, </a:t>
            </a:r>
          </a:p>
          <a:p>
            <a:pPr algn="ctr"/>
            <a:r>
              <a:rPr lang="ru-RU" sz="2000" dirty="0" smtClean="0"/>
              <a:t>заместитель </a:t>
            </a:r>
            <a:r>
              <a:rPr lang="ru-RU" sz="2000" dirty="0"/>
              <a:t>руководителя ТОФК, курирующий вопросы казначейского сопровождения </a:t>
            </a:r>
            <a:endParaRPr lang="ru-RU" sz="2000" dirty="0" smtClean="0"/>
          </a:p>
          <a:p>
            <a:pPr algn="ctr"/>
            <a:r>
              <a:rPr lang="ru-RU" sz="2000" dirty="0" smtClean="0"/>
              <a:t>(</a:t>
            </a:r>
            <a:r>
              <a:rPr lang="ru-RU" sz="2000" dirty="0"/>
              <a:t>полный перечень ответственных сотрудников размещен на сайте ТОФК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178" y="4371382"/>
            <a:ext cx="1354816" cy="513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2173" y="4872926"/>
            <a:ext cx="11379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II</a:t>
            </a:r>
            <a:r>
              <a:rPr lang="ru-RU" sz="2000" b="1" dirty="0"/>
              <a:t> </a:t>
            </a:r>
            <a:r>
              <a:rPr lang="ru-RU" sz="2000" b="1" dirty="0" smtClean="0"/>
              <a:t>уровень</a:t>
            </a:r>
            <a:endParaRPr lang="ru-RU" sz="2000" b="1" dirty="0"/>
          </a:p>
          <a:p>
            <a:pPr algn="ctr"/>
            <a:r>
              <a:rPr lang="ru-RU" sz="2000" dirty="0"/>
              <a:t>в случае неполучения консультации по существу заданного вопроса на предыдущем уровне, обращаться к </a:t>
            </a:r>
            <a:r>
              <a:rPr lang="ru-RU" sz="2000" dirty="0" smtClean="0"/>
              <a:t> </a:t>
            </a:r>
            <a:r>
              <a:rPr lang="ru-RU" sz="2000" dirty="0"/>
              <a:t>ответственным сотрудникам </a:t>
            </a:r>
            <a:endParaRPr lang="ru-RU" sz="2000" dirty="0" smtClean="0"/>
          </a:p>
          <a:p>
            <a:pPr algn="ctr"/>
            <a:r>
              <a:rPr lang="ru-RU" sz="2000" dirty="0" smtClean="0"/>
              <a:t>Управления </a:t>
            </a:r>
            <a:r>
              <a:rPr lang="ru-RU" sz="2000" dirty="0"/>
              <a:t>казначейского сопровождения Федерального казначейства </a:t>
            </a:r>
            <a:r>
              <a:rPr lang="ru-RU" sz="2000" dirty="0" smtClean="0"/>
              <a:t> </a:t>
            </a:r>
          </a:p>
          <a:p>
            <a:pPr algn="ctr"/>
            <a:r>
              <a:rPr lang="ru-RU" sz="2000" dirty="0" smtClean="0"/>
              <a:t>(полный перечень размещен на сайте Федерального казначейства в разделе «Казначейское сопровождение»)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8633" y="7330792"/>
            <a:ext cx="113791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III</a:t>
            </a:r>
            <a:r>
              <a:rPr lang="ru-RU" sz="2000" b="1" dirty="0"/>
              <a:t> </a:t>
            </a:r>
            <a:r>
              <a:rPr lang="ru-RU" sz="2000" b="1" dirty="0" smtClean="0"/>
              <a:t>уровень</a:t>
            </a:r>
            <a:endParaRPr lang="ru-RU" sz="2000" b="1" dirty="0"/>
          </a:p>
          <a:p>
            <a:pPr algn="ctr"/>
            <a:r>
              <a:rPr lang="ru-RU" sz="2000" dirty="0"/>
              <a:t>в случае возникновения наиболее сложных (неразрешенных) вопросов </a:t>
            </a:r>
            <a:r>
              <a:rPr lang="ru-RU" sz="2000" dirty="0" smtClean="0"/>
              <a:t>обращаться к начальнику Управления казначейского сопровождения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178" y="6890125"/>
            <a:ext cx="1354816" cy="513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382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22770" y="445106"/>
            <a:ext cx="8391698" cy="357883"/>
          </a:xfrm>
          <a:prstGeom prst="rect">
            <a:avLst/>
          </a:prstGeom>
          <a:noFill/>
        </p:spPr>
        <p:txBody>
          <a:bodyPr wrap="square" lIns="107533" tIns="53767" rIns="107533" bIns="53767" rtlCol="0">
            <a:spAutoFit/>
          </a:bodyPr>
          <a:lstStyle/>
          <a:p>
            <a:pPr algn="ctr" defTabSz="853187">
              <a:lnSpc>
                <a:spcPct val="90000"/>
              </a:lnSpc>
              <a:spcAft>
                <a:spcPts val="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Open Sans Condensed Light" pitchFamily="34" charset="0"/>
                <a:cs typeface="Times New Roman" panose="02020603050405020304" pitchFamily="18" charset="0"/>
              </a:rPr>
              <a:t>САЙТ ФЕДЕРАЛЬНОГО КАЗНАЧЕЙСТВА  </a:t>
            </a:r>
            <a:endParaRPr lang="ru-RU" alt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Open Sans Condensed Light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831388" y="8872538"/>
            <a:ext cx="2879725" cy="511175"/>
          </a:xfrm>
        </p:spPr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42680" y="2046514"/>
            <a:ext cx="11815813" cy="6125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800">
                <a:latin typeface="+mn-lt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cs typeface="+mn-cs"/>
              </a:defRPr>
            </a:lvl9pPr>
          </a:lstStyle>
          <a:p>
            <a:pPr algn="l">
              <a:spcBef>
                <a:spcPts val="600"/>
              </a:spcBef>
            </a:pPr>
            <a:endParaRPr lang="ru-RU" altLang="ru-RU" sz="2400" b="1" i="1" dirty="0">
              <a:solidFill>
                <a:schemeClr val="tx1"/>
              </a:solidFill>
            </a:endParaRPr>
          </a:p>
          <a:p>
            <a:pPr marL="342900" indent="-342900" algn="l">
              <a:spcBef>
                <a:spcPts val="600"/>
              </a:spcBef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06" y="1451429"/>
            <a:ext cx="12025507" cy="7474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4133850" y="3038475"/>
            <a:ext cx="857250" cy="4667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42975" y="1579790"/>
            <a:ext cx="1104900" cy="37283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14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25270</TotalTime>
  <Words>970</Words>
  <Application>Microsoft Office PowerPoint</Application>
  <PresentationFormat>A3 (297x420 мм)</PresentationFormat>
  <Paragraphs>207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Times New Roman</vt:lpstr>
      <vt:lpstr>Wingdings</vt:lpstr>
      <vt:lpstr>Calibri Light</vt:lpstr>
      <vt:lpstr>Open Sans Condensed Light</vt:lpstr>
      <vt:lpstr>Calibri</vt:lpstr>
      <vt:lpstr>Open Sans Condensed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Гнып Елена Владимировна</cp:lastModifiedBy>
  <cp:revision>1890</cp:revision>
  <cp:lastPrinted>2017-07-18T16:02:33Z</cp:lastPrinted>
  <dcterms:created xsi:type="dcterms:W3CDTF">2015-03-03T16:27:21Z</dcterms:created>
  <dcterms:modified xsi:type="dcterms:W3CDTF">2017-07-18T16:31:47Z</dcterms:modified>
</cp:coreProperties>
</file>